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18181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D19DA-BC12-46BB-914F-9E1EA17F5E50}" v="7" dt="2022-05-09T04:22:18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3" autoAdjust="0"/>
    <p:restoredTop sz="94660"/>
  </p:normalViewPr>
  <p:slideViewPr>
    <p:cSldViewPr snapToGrid="0">
      <p:cViewPr varScale="1">
        <p:scale>
          <a:sx n="19" d="100"/>
          <a:sy n="19" d="100"/>
        </p:scale>
        <p:origin x="3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C35E95B-FB3E-4BAE-AC6E-05259A71E97A}"/>
              </a:ext>
            </a:extLst>
          </p:cNvPr>
          <p:cNvSpPr/>
          <p:nvPr/>
        </p:nvSpPr>
        <p:spPr>
          <a:xfrm>
            <a:off x="-1" y="3226513"/>
            <a:ext cx="30275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Segmented Bit-line based Computation-In-Memory for </a:t>
            </a:r>
            <a:br>
              <a:rPr lang="en-US" altLang="ko-KR" sz="6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6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Energy Efficient Machine Learning Algorithm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2F782AD-DD3E-418D-BB3B-69D3BDC7D736}"/>
              </a:ext>
            </a:extLst>
          </p:cNvPr>
          <p:cNvSpPr/>
          <p:nvPr/>
        </p:nvSpPr>
        <p:spPr>
          <a:xfrm>
            <a:off x="2402334" y="4852283"/>
            <a:ext cx="26130087" cy="1920561"/>
          </a:xfrm>
          <a:prstGeom prst="rect">
            <a:avLst/>
          </a:prstGeom>
        </p:spPr>
        <p:txBody>
          <a:bodyPr wrap="square" lIns="0" tIns="0" rIns="0" bIns="144000" anchor="ctr" anchorCtr="0">
            <a:noAutofit/>
          </a:bodyPr>
          <a:lstStyle/>
          <a:p>
            <a:pPr algn="ctr"/>
            <a:r>
              <a:rPr lang="en-US" altLang="ko-KR" sz="4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Gi-dong </a:t>
            </a:r>
            <a:r>
              <a:rPr lang="en-US" altLang="ko-KR" sz="48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Baek</a:t>
            </a:r>
            <a:r>
              <a:rPr lang="en-US" altLang="ko-KR" sz="4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and </a:t>
            </a:r>
            <a:r>
              <a:rPr lang="en-US" altLang="ko-KR" sz="48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Hanwool</a:t>
            </a:r>
            <a:r>
              <a:rPr lang="en-US" altLang="ko-KR" sz="4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48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Jeong</a:t>
            </a:r>
            <a:br>
              <a:rPr lang="en-US" altLang="ko-KR" sz="4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4800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Electronic Engineering, </a:t>
            </a:r>
            <a:r>
              <a:rPr lang="en-US" altLang="ko-KR" sz="4800" i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Kwangwoon</a:t>
            </a:r>
            <a:r>
              <a:rPr lang="en-US" altLang="ko-KR" sz="4800" i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University</a:t>
            </a:r>
            <a:endParaRPr lang="ko-KR" altLang="en-US" sz="4800" i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A8E74-ABDF-4ACF-A607-B0A0B045336F}"/>
              </a:ext>
            </a:extLst>
          </p:cNvPr>
          <p:cNvSpPr txBox="1"/>
          <p:nvPr/>
        </p:nvSpPr>
        <p:spPr>
          <a:xfrm>
            <a:off x="6093556" y="16289020"/>
            <a:ext cx="21805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Introduction</a:t>
            </a:r>
            <a:endParaRPr lang="ko-KR" altLang="en-US" sz="8000" b="1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1E8F2-DE57-4942-8BD5-A71BC2CC1328}"/>
              </a:ext>
            </a:extLst>
          </p:cNvPr>
          <p:cNvSpPr txBox="1"/>
          <p:nvPr/>
        </p:nvSpPr>
        <p:spPr>
          <a:xfrm>
            <a:off x="343853" y="8050405"/>
            <a:ext cx="15772448" cy="79252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Issues of CIM Architecture</a:t>
            </a:r>
          </a:p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Data-intensive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하고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Memory access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가 많은 </a:t>
            </a:r>
            <a:r>
              <a:rPr lang="ko-KR" altLang="en-US" sz="4400" b="1" dirty="0" err="1">
                <a:latin typeface="+mn-ea"/>
                <a:cs typeface="Arial" panose="020B0604020202020204" pitchFamily="34" charset="0"/>
              </a:rPr>
              <a:t>머신러닝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 알고리즘을 위해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CIM (Computing-In-Memory)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구조가 제안됨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CIM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구조는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analog signal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을 알고리즘의 벡터에 매핑하는데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이는 회로의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variation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에 취약함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특히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DAC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및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ADC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회로 구조를 사용하고 있는 기존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CIM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구조들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[1]-[3]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에서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variation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으로 인한 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SNR </a:t>
            </a:r>
            <a:r>
              <a:rPr lang="ko-KR" altLang="en-US" sz="4400" b="1" dirty="0">
                <a:latin typeface="+mn-ea"/>
                <a:cs typeface="Arial" panose="020B0604020202020204" pitchFamily="34" charset="0"/>
              </a:rPr>
              <a:t>저하가 알고리즘의 추론 정확도까지 저하시키는 것을 확인할 수 있음</a:t>
            </a:r>
            <a:r>
              <a:rPr lang="en-US" altLang="ko-KR" sz="4400" b="1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Limited SNR </a:t>
            </a:r>
            <a:r>
              <a:rPr lang="ko-KR" altLang="en-US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문제를 해결하기 위해 </a:t>
            </a:r>
            <a:r>
              <a:rPr lang="en-US" altLang="ko-KR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segmented bit-line</a:t>
            </a:r>
            <a:r>
              <a:rPr lang="ko-KR" altLang="en-US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기반으로 한 </a:t>
            </a:r>
            <a:r>
              <a:rPr lang="en-US" altLang="ko-KR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charge-sharing CIM </a:t>
            </a:r>
            <a:r>
              <a:rPr lang="ko-KR" altLang="en-US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구조를 새롭게 제안함</a:t>
            </a:r>
            <a:r>
              <a:rPr lang="en-US" altLang="ko-KR" sz="44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 </a:t>
            </a:r>
            <a:endParaRPr lang="ko-KR" altLang="en-US" sz="4400" b="1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264D63A-C545-4BAF-98B6-F0C52C4E3785}"/>
              </a:ext>
            </a:extLst>
          </p:cNvPr>
          <p:cNvGrpSpPr/>
          <p:nvPr/>
        </p:nvGrpSpPr>
        <p:grpSpPr>
          <a:xfrm>
            <a:off x="16557835" y="8398614"/>
            <a:ext cx="13131933" cy="8470939"/>
            <a:chOff x="10178692" y="2291893"/>
            <a:chExt cx="3016409" cy="6883006"/>
          </a:xfrm>
        </p:grpSpPr>
        <p:sp>
          <p:nvSpPr>
            <p:cNvPr id="17" name="모서리가 둥근 직사각형 21">
              <a:extLst>
                <a:ext uri="{FF2B5EF4-FFF2-40B4-BE49-F238E27FC236}">
                  <a16:creationId xmlns:a16="http://schemas.microsoft.com/office/drawing/2014/main" id="{EA12D577-C029-4218-96A4-BC3541CAFAC3}"/>
                </a:ext>
              </a:extLst>
            </p:cNvPr>
            <p:cNvSpPr/>
            <p:nvPr/>
          </p:nvSpPr>
          <p:spPr>
            <a:xfrm>
              <a:off x="10178692" y="2291893"/>
              <a:ext cx="3016409" cy="688300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700" b="1">
                <a:latin typeface="+mn-ea"/>
              </a:endParaRPr>
            </a:p>
          </p:txBody>
        </p:sp>
        <p:sp>
          <p:nvSpPr>
            <p:cNvPr id="18" name="내용 개체 틀 3">
              <a:extLst>
                <a:ext uri="{FF2B5EF4-FFF2-40B4-BE49-F238E27FC236}">
                  <a16:creationId xmlns:a16="http://schemas.microsoft.com/office/drawing/2014/main" id="{EA812805-64E9-46BB-8170-4781389C164E}"/>
                </a:ext>
              </a:extLst>
            </p:cNvPr>
            <p:cNvSpPr txBox="1">
              <a:spLocks/>
            </p:cNvSpPr>
            <p:nvPr/>
          </p:nvSpPr>
          <p:spPr>
            <a:xfrm>
              <a:off x="10201735" y="2384807"/>
              <a:ext cx="2920188" cy="670834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oPubWorld돋움체 Bold" panose="00000800000000000000" pitchFamily="2" charset="-127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en-US" altLang="ko-KR" sz="4800" dirty="0">
                <a:latin typeface="+mn-ea"/>
                <a:cs typeface="KoPubWorld돋움체 Bold" panose="00000800000000000000" pitchFamily="2" charset="-127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en-US" altLang="ko-KR" sz="4800" dirty="0">
                <a:latin typeface="+mn-ea"/>
                <a:cs typeface="KoPubWorld돋움체 Bold" panose="00000800000000000000" pitchFamily="2" charset="-127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ko-KR" altLang="en-US" sz="4800" dirty="0">
                <a:latin typeface="+mn-ea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1F828C-E45C-41B4-8B74-9188195FD501}"/>
              </a:ext>
            </a:extLst>
          </p:cNvPr>
          <p:cNvSpPr txBox="1"/>
          <p:nvPr/>
        </p:nvSpPr>
        <p:spPr>
          <a:xfrm>
            <a:off x="16283338" y="6660770"/>
            <a:ext cx="13648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35077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Conventional CIM’s Limitation in SNR</a:t>
            </a:r>
            <a:b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&amp; Our Proposal</a:t>
            </a:r>
            <a:endParaRPr lang="ko-KR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사각형: 둥근 대각선 방향 모서리 20">
            <a:extLst>
              <a:ext uri="{FF2B5EF4-FFF2-40B4-BE49-F238E27FC236}">
                <a16:creationId xmlns:a16="http://schemas.microsoft.com/office/drawing/2014/main" id="{95B8C653-1DFC-4EDF-8824-3739BA2A6C81}"/>
              </a:ext>
            </a:extLst>
          </p:cNvPr>
          <p:cNvSpPr/>
          <p:nvPr/>
        </p:nvSpPr>
        <p:spPr>
          <a:xfrm>
            <a:off x="954633" y="6566135"/>
            <a:ext cx="5865267" cy="1323439"/>
          </a:xfrm>
          <a:prstGeom prst="round2DiagRect">
            <a:avLst/>
          </a:prstGeom>
          <a:gradFill flip="none" rotWithShape="1">
            <a:gsLst>
              <a:gs pos="0">
                <a:srgbClr val="42BBBF"/>
              </a:gs>
              <a:gs pos="97000">
                <a:srgbClr val="389FA2"/>
              </a:gs>
            </a:gsLst>
            <a:lin ang="2700000" scaled="1"/>
            <a:tileRect/>
          </a:gradFill>
          <a:ln>
            <a:solidFill>
              <a:srgbClr val="67C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CC97B-33E0-437A-B70F-6B9D9EAAB562}"/>
              </a:ext>
            </a:extLst>
          </p:cNvPr>
          <p:cNvSpPr txBox="1"/>
          <p:nvPr/>
        </p:nvSpPr>
        <p:spPr>
          <a:xfrm>
            <a:off x="1121670" y="6566136"/>
            <a:ext cx="5698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Introduction</a:t>
            </a:r>
            <a:endParaRPr lang="ko-KR" altLang="en-US" sz="6600" b="1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5F26B91-752C-40D2-9515-4F01B49321CC}"/>
              </a:ext>
            </a:extLst>
          </p:cNvPr>
          <p:cNvGrpSpPr/>
          <p:nvPr/>
        </p:nvGrpSpPr>
        <p:grpSpPr>
          <a:xfrm>
            <a:off x="1121671" y="16194052"/>
            <a:ext cx="10917929" cy="2173662"/>
            <a:chOff x="406398" y="4646228"/>
            <a:chExt cx="3096219" cy="686893"/>
          </a:xfrm>
        </p:grpSpPr>
        <p:sp>
          <p:nvSpPr>
            <p:cNvPr id="30" name="사각형: 둥근 대각선 방향 모서리 29">
              <a:extLst>
                <a:ext uri="{FF2B5EF4-FFF2-40B4-BE49-F238E27FC236}">
                  <a16:creationId xmlns:a16="http://schemas.microsoft.com/office/drawing/2014/main" id="{AC2B548E-03AE-47F8-91AC-893462E266EF}"/>
                </a:ext>
              </a:extLst>
            </p:cNvPr>
            <p:cNvSpPr/>
            <p:nvPr/>
          </p:nvSpPr>
          <p:spPr>
            <a:xfrm>
              <a:off x="406398" y="4646228"/>
              <a:ext cx="3096219" cy="401474"/>
            </a:xfrm>
            <a:prstGeom prst="round2DiagRect">
              <a:avLst/>
            </a:prstGeom>
            <a:gradFill flip="none" rotWithShape="1">
              <a:gsLst>
                <a:gs pos="0">
                  <a:srgbClr val="42BBBF"/>
                </a:gs>
                <a:gs pos="97000">
                  <a:srgbClr val="389FA2"/>
                </a:gs>
              </a:gsLst>
              <a:lin ang="2700000" scaled="1"/>
              <a:tileRect/>
            </a:gradFill>
            <a:ln>
              <a:solidFill>
                <a:srgbClr val="67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1EA023-02C5-4AC7-9D5A-E8DF65C99C86}"/>
                </a:ext>
              </a:extLst>
            </p:cNvPr>
            <p:cNvSpPr txBox="1"/>
            <p:nvPr/>
          </p:nvSpPr>
          <p:spPr>
            <a:xfrm>
              <a:off x="560062" y="4662030"/>
              <a:ext cx="2788889" cy="67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Result and Discussion</a:t>
              </a:r>
              <a:endParaRPr lang="ko-KR" altLang="en-US" sz="66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D28383C-A5D0-493F-A967-AA8B32F60BA5}"/>
              </a:ext>
            </a:extLst>
          </p:cNvPr>
          <p:cNvSpPr txBox="1"/>
          <p:nvPr/>
        </p:nvSpPr>
        <p:spPr>
          <a:xfrm>
            <a:off x="343853" y="27461328"/>
            <a:ext cx="1602795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800" b="1" dirty="0">
                <a:latin typeface="+mn-ea"/>
              </a:rPr>
              <a:t>RBL PCH</a:t>
            </a:r>
            <a:r>
              <a:rPr lang="ko-KR" altLang="en-US" sz="4800" b="1" dirty="0">
                <a:latin typeface="+mn-ea"/>
              </a:rPr>
              <a:t>를 통해 </a:t>
            </a:r>
            <a:r>
              <a:rPr lang="en-US" altLang="ko-KR" sz="4800" b="1" dirty="0">
                <a:latin typeface="+mn-ea"/>
              </a:rPr>
              <a:t>input vector</a:t>
            </a:r>
            <a:r>
              <a:rPr lang="ko-KR" altLang="en-US" sz="4800" b="1" dirty="0">
                <a:latin typeface="+mn-ea"/>
              </a:rPr>
              <a:t>를 구현하고</a:t>
            </a:r>
            <a:r>
              <a:rPr lang="en-US" altLang="ko-KR" sz="4800" b="1" dirty="0">
                <a:latin typeface="+mn-ea"/>
              </a:rPr>
              <a:t>, weight vector</a:t>
            </a:r>
            <a:r>
              <a:rPr lang="ko-KR" altLang="en-US" sz="4800" b="1" dirty="0">
                <a:latin typeface="+mn-ea"/>
              </a:rPr>
              <a:t>는 각 </a:t>
            </a:r>
            <a:r>
              <a:rPr lang="en-US" altLang="ko-KR" sz="4800" b="1" dirty="0">
                <a:latin typeface="+mn-ea"/>
              </a:rPr>
              <a:t>subarray</a:t>
            </a:r>
            <a:r>
              <a:rPr lang="ko-KR" altLang="en-US" sz="4800" b="1" dirty="0">
                <a:latin typeface="+mn-ea"/>
              </a:rPr>
              <a:t>에서 </a:t>
            </a:r>
            <a:r>
              <a:rPr lang="en-US" altLang="ko-KR" sz="4800" b="1" dirty="0" err="1">
                <a:latin typeface="+mn-ea"/>
              </a:rPr>
              <a:t>bitcell</a:t>
            </a:r>
            <a:r>
              <a:rPr lang="ko-KR" altLang="en-US" sz="4800" b="1" dirty="0">
                <a:latin typeface="+mn-ea"/>
              </a:rPr>
              <a:t>에 </a:t>
            </a:r>
            <a:r>
              <a:rPr lang="en-US" altLang="ko-KR" sz="4800" b="1" dirty="0">
                <a:latin typeface="+mn-ea"/>
              </a:rPr>
              <a:t>1-bit </a:t>
            </a:r>
            <a:r>
              <a:rPr lang="ko-KR" altLang="en-US" sz="4800" b="1" dirty="0">
                <a:latin typeface="+mn-ea"/>
              </a:rPr>
              <a:t>형태로 저장함</a:t>
            </a:r>
            <a:r>
              <a:rPr lang="en-US" altLang="ko-KR" sz="4800" b="1" dirty="0">
                <a:latin typeface="+mn-ea"/>
              </a:rPr>
              <a:t>. </a:t>
            </a:r>
          </a:p>
          <a:p>
            <a:pPr marL="285750" indent="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800" b="1" dirty="0">
                <a:latin typeface="+mn-ea"/>
              </a:rPr>
              <a:t>Segmented RBL</a:t>
            </a:r>
            <a:r>
              <a:rPr lang="ko-KR" altLang="en-US" sz="4800" b="1" dirty="0">
                <a:latin typeface="+mn-ea"/>
              </a:rPr>
              <a:t>의 </a:t>
            </a:r>
            <a:r>
              <a:rPr lang="en-US" altLang="ko-KR" sz="4800" b="1" dirty="0">
                <a:latin typeface="+mn-ea"/>
              </a:rPr>
              <a:t>capacitance</a:t>
            </a:r>
            <a:r>
              <a:rPr lang="ko-KR" altLang="en-US" sz="4800" b="1" dirty="0">
                <a:latin typeface="+mn-ea"/>
              </a:rPr>
              <a:t>와 </a:t>
            </a:r>
            <a:r>
              <a:rPr lang="en-US" altLang="ko-KR" sz="4800" b="1" dirty="0">
                <a:latin typeface="+mn-ea"/>
              </a:rPr>
              <a:t>RBL PCH </a:t>
            </a:r>
            <a:r>
              <a:rPr lang="ko-KR" altLang="en-US" sz="4800" b="1" dirty="0">
                <a:latin typeface="+mn-ea"/>
              </a:rPr>
              <a:t>및 </a:t>
            </a:r>
            <a:r>
              <a:rPr lang="en-US" altLang="ko-KR" sz="4800" b="1" dirty="0">
                <a:latin typeface="+mn-ea"/>
              </a:rPr>
              <a:t>RBL Buffer</a:t>
            </a:r>
            <a:r>
              <a:rPr lang="ko-KR" altLang="en-US" sz="4800" b="1" dirty="0">
                <a:latin typeface="+mn-ea"/>
              </a:rPr>
              <a:t>를 이용해 </a:t>
            </a:r>
            <a:r>
              <a:rPr lang="en-US" altLang="ko-KR" sz="4800" b="1" dirty="0">
                <a:latin typeface="+mn-ea"/>
              </a:rPr>
              <a:t>multi-bit precision</a:t>
            </a:r>
            <a:r>
              <a:rPr lang="ko-KR" altLang="en-US" sz="4800" b="1" dirty="0">
                <a:latin typeface="+mn-ea"/>
              </a:rPr>
              <a:t>을 갖는 </a:t>
            </a:r>
            <a:r>
              <a:rPr lang="en-US" altLang="ko-KR" sz="4800" b="1" dirty="0">
                <a:latin typeface="+mn-ea"/>
              </a:rPr>
              <a:t>vector multiplication</a:t>
            </a:r>
            <a:r>
              <a:rPr lang="ko-KR" altLang="en-US" sz="4800" b="1" dirty="0">
                <a:latin typeface="+mn-ea"/>
              </a:rPr>
              <a:t>을 구현함</a:t>
            </a:r>
            <a:r>
              <a:rPr lang="en-US" altLang="ko-KR" sz="4800" b="1" dirty="0">
                <a:latin typeface="+mn-ea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2CEC28-6F4C-4206-8A1A-C8E3FD30A33C}"/>
              </a:ext>
            </a:extLst>
          </p:cNvPr>
          <p:cNvSpPr txBox="1"/>
          <p:nvPr/>
        </p:nvSpPr>
        <p:spPr>
          <a:xfrm>
            <a:off x="457201" y="17465912"/>
            <a:ext cx="1603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 Bold" panose="00000800000000000000" pitchFamily="2" charset="-127"/>
                <a:ea typeface="KoPubWorld돋움체 Bold" panose="00000800000000000000" pitchFamily="2" charset="-127"/>
              </a:rPr>
              <a:t>Proposed CIM Architecture with Segmented Read Bit-line (RBL)</a:t>
            </a:r>
            <a:endParaRPr lang="ko-KR" altLang="en-US" sz="5400" dirty="0">
              <a:latin typeface="KoPubWorld돋움체 Bold" panose="00000800000000000000" pitchFamily="2" charset="-127"/>
              <a:ea typeface="KoPubWorld돋움체 Bold" panose="00000800000000000000" pitchFamily="2" charset="-127"/>
            </a:endParaRPr>
          </a:p>
        </p:txBody>
      </p:sp>
      <p:sp>
        <p:nvSpPr>
          <p:cNvPr id="34" name="모서리가 둥근 직사각형 38">
            <a:extLst>
              <a:ext uri="{FF2B5EF4-FFF2-40B4-BE49-F238E27FC236}">
                <a16:creationId xmlns:a16="http://schemas.microsoft.com/office/drawing/2014/main" id="{D1CAF939-D55D-49BF-A040-6BAC00B4F7AB}"/>
              </a:ext>
            </a:extLst>
          </p:cNvPr>
          <p:cNvSpPr/>
          <p:nvPr/>
        </p:nvSpPr>
        <p:spPr>
          <a:xfrm>
            <a:off x="1049869" y="19298569"/>
            <a:ext cx="15066432" cy="79029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44">
            <a:extLst>
              <a:ext uri="{FF2B5EF4-FFF2-40B4-BE49-F238E27FC236}">
                <a16:creationId xmlns:a16="http://schemas.microsoft.com/office/drawing/2014/main" id="{9F9A98B1-A506-497B-9617-C8E0BCD90E30}"/>
              </a:ext>
            </a:extLst>
          </p:cNvPr>
          <p:cNvSpPr/>
          <p:nvPr/>
        </p:nvSpPr>
        <p:spPr>
          <a:xfrm>
            <a:off x="16557835" y="18398293"/>
            <a:ext cx="13101996" cy="13918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3BCB8C-2E79-4314-B924-2A71C80951D8}"/>
              </a:ext>
            </a:extLst>
          </p:cNvPr>
          <p:cNvSpPr txBox="1"/>
          <p:nvPr/>
        </p:nvSpPr>
        <p:spPr>
          <a:xfrm>
            <a:off x="16597525" y="17459078"/>
            <a:ext cx="1255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 Bold" panose="00000800000000000000" pitchFamily="2" charset="-127"/>
                <a:ea typeface="KoPubWorld돋움체 Bold" panose="00000800000000000000" pitchFamily="2" charset="-127"/>
              </a:rPr>
              <a:t>Simulation Results</a:t>
            </a:r>
            <a:endParaRPr lang="ko-KR" altLang="en-US" sz="5400" dirty="0">
              <a:latin typeface="KoPubWorld돋움체 Bold" panose="00000800000000000000" pitchFamily="2" charset="-127"/>
              <a:ea typeface="KoPubWorld돋움체 Bold" panose="00000800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7A46FE-E6BC-4FE2-9821-DAB274977D9A}"/>
              </a:ext>
            </a:extLst>
          </p:cNvPr>
          <p:cNvSpPr txBox="1"/>
          <p:nvPr/>
        </p:nvSpPr>
        <p:spPr>
          <a:xfrm>
            <a:off x="457200" y="33554879"/>
            <a:ext cx="2947416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제안한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CIM 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구조는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variation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에 취약한 기존 구조의 단점을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segmented bit-line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을 이용한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charge-sharing operation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으로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robustness to variation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을 갖는 구조임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.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 </a:t>
            </a:r>
            <a:endParaRPr lang="en-US" altLang="ko-KR" sz="4800" b="1" dirty="0">
              <a:latin typeface="+mn-ea"/>
              <a:cs typeface="KoPubWorld돋움체 Bold" panose="00000800000000000000" pitchFamily="2" charset="-127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제안한 구조는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65nm 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공정에서 설계 되었으며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, 16μm</a:t>
            </a:r>
            <a:r>
              <a:rPr lang="en-US" altLang="ko-KR" sz="4800" b="1" baseline="30000" dirty="0">
                <a:latin typeface="+mn-ea"/>
                <a:cs typeface="KoPubWorld돋움체 Bold" panose="00000800000000000000" pitchFamily="2" charset="-127"/>
              </a:rPr>
              <a:t>2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의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Area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를 차지함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.</a:t>
            </a:r>
            <a:endParaRPr lang="en-US" altLang="ko-KR" sz="4800" b="1" baseline="30000" dirty="0">
              <a:latin typeface="+mn-ea"/>
              <a:cs typeface="KoPubWorld돋움체 Bold" panose="00000800000000000000" pitchFamily="2" charset="-127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제안한 구조는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500 MHz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의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frequency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로 동작되며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, 1.2V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의 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supply voltage </a:t>
            </a:r>
            <a:r>
              <a:rPr lang="ko-KR" altLang="en-US" sz="4800" b="1" dirty="0">
                <a:latin typeface="+mn-ea"/>
                <a:cs typeface="KoPubWorld돋움체 Bold" panose="00000800000000000000" pitchFamily="2" charset="-127"/>
              </a:rPr>
              <a:t>하에 구동됨</a:t>
            </a:r>
            <a:r>
              <a:rPr lang="en-US" altLang="ko-KR" sz="4800" b="1" dirty="0">
                <a:latin typeface="+mn-ea"/>
                <a:cs typeface="KoPubWorld돋움체 Bold" panose="00000800000000000000" pitchFamily="2" charset="-127"/>
              </a:rPr>
              <a:t>.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7D2768A-CA18-48E6-8CC5-1EE0A9895ED4}"/>
              </a:ext>
            </a:extLst>
          </p:cNvPr>
          <p:cNvGrpSpPr/>
          <p:nvPr/>
        </p:nvGrpSpPr>
        <p:grpSpPr>
          <a:xfrm>
            <a:off x="913295" y="32056276"/>
            <a:ext cx="28035343" cy="1213794"/>
            <a:chOff x="406398" y="9356358"/>
            <a:chExt cx="8788401" cy="815209"/>
          </a:xfrm>
        </p:grpSpPr>
        <p:sp>
          <p:nvSpPr>
            <p:cNvPr id="43" name="사각형: 둥근 대각선 방향 모서리 42">
              <a:extLst>
                <a:ext uri="{FF2B5EF4-FFF2-40B4-BE49-F238E27FC236}">
                  <a16:creationId xmlns:a16="http://schemas.microsoft.com/office/drawing/2014/main" id="{5FEC0848-B96F-49D3-AD11-55C897673A87}"/>
                </a:ext>
              </a:extLst>
            </p:cNvPr>
            <p:cNvSpPr/>
            <p:nvPr/>
          </p:nvSpPr>
          <p:spPr>
            <a:xfrm>
              <a:off x="406398" y="9356358"/>
              <a:ext cx="1851578" cy="815209"/>
            </a:xfrm>
            <a:prstGeom prst="round2DiagRect">
              <a:avLst/>
            </a:prstGeom>
            <a:gradFill flip="none" rotWithShape="1">
              <a:gsLst>
                <a:gs pos="0">
                  <a:srgbClr val="42BBBF"/>
                </a:gs>
                <a:gs pos="97000">
                  <a:srgbClr val="389FA2"/>
                </a:gs>
              </a:gsLst>
              <a:lin ang="2700000" scaled="1"/>
              <a:tileRect/>
            </a:gradFill>
            <a:ln>
              <a:solidFill>
                <a:srgbClr val="67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BA8034-9478-4422-9B7F-6165A01CCC58}"/>
                </a:ext>
              </a:extLst>
            </p:cNvPr>
            <p:cNvSpPr txBox="1"/>
            <p:nvPr/>
          </p:nvSpPr>
          <p:spPr>
            <a:xfrm>
              <a:off x="573436" y="9375678"/>
              <a:ext cx="8621363" cy="74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66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91C14D9-8CA1-43A2-AFFE-4E148566EF95}"/>
              </a:ext>
            </a:extLst>
          </p:cNvPr>
          <p:cNvSpPr txBox="1"/>
          <p:nvPr/>
        </p:nvSpPr>
        <p:spPr>
          <a:xfrm>
            <a:off x="457200" y="38277532"/>
            <a:ext cx="297364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[1] J. Zhang, Z. Wang, and N. Verma, "In-Memory Computation of a Machine-Learning Classifier in a Standard 6T SRAM Array," IEEE Journal of Solid-State Circuits, vol. 52, no. 4, pp. 915-924, 2017.</a:t>
            </a:r>
          </a:p>
          <a:p>
            <a:pPr algn="l"/>
            <a:r>
              <a:rPr lang="en-US" altLang="ko-KR" sz="2800" b="1" kern="10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[2] A. Biswas and A. P.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Chandrakasan</a:t>
            </a:r>
            <a:r>
              <a:rPr lang="en-US" altLang="ko-KR" sz="2800" b="1" kern="10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"CONV-SRAM: An Energy-Efficient SRAM With In-Memory Dot-Product Computation for Low-Power Convolutional Neural Networks," IEEE Journal of Solid-State Circuits, vol. 54, no. 1, pp. 217-230, 2019.</a:t>
            </a:r>
          </a:p>
          <a:p>
            <a:pPr algn="l"/>
            <a:r>
              <a:rPr lang="en-US" altLang="ko-KR" sz="2800" b="1" kern="10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[3] S. K.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Gonugondla</a:t>
            </a:r>
            <a:r>
              <a:rPr lang="en-US" altLang="ko-KR" sz="2800" b="1" kern="10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M. Kang, and N.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Shanbhag</a:t>
            </a:r>
            <a:r>
              <a:rPr lang="en-US" altLang="ko-KR" sz="2800" b="1" kern="10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"A 42pJ/decision 3.12TOPS/W robust in-memory machine learning classifier with on-chip training," in 2018 IEEE International Solid - State Circuits Conference - (ISSCC), 2018, pp. 490-492.</a:t>
            </a:r>
            <a:endParaRPr lang="ko-KR" altLang="en-US" sz="2800" b="1" kern="10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12DFBB-AA24-4F9E-9EAF-E4FFEDDF0D58}"/>
              </a:ext>
            </a:extLst>
          </p:cNvPr>
          <p:cNvGrpSpPr/>
          <p:nvPr/>
        </p:nvGrpSpPr>
        <p:grpSpPr>
          <a:xfrm>
            <a:off x="954633" y="36900635"/>
            <a:ext cx="5865267" cy="1216584"/>
            <a:chOff x="406398" y="11109466"/>
            <a:chExt cx="1778863" cy="826127"/>
          </a:xfrm>
        </p:grpSpPr>
        <p:sp>
          <p:nvSpPr>
            <p:cNvPr id="53" name="사각형: 둥근 대각선 방향 모서리 52">
              <a:extLst>
                <a:ext uri="{FF2B5EF4-FFF2-40B4-BE49-F238E27FC236}">
                  <a16:creationId xmlns:a16="http://schemas.microsoft.com/office/drawing/2014/main" id="{0761DD5D-8E77-4B0A-A03D-6A3A400962E4}"/>
                </a:ext>
              </a:extLst>
            </p:cNvPr>
            <p:cNvSpPr/>
            <p:nvPr/>
          </p:nvSpPr>
          <p:spPr>
            <a:xfrm>
              <a:off x="406398" y="11109466"/>
              <a:ext cx="1778863" cy="825446"/>
            </a:xfrm>
            <a:prstGeom prst="round2DiagRect">
              <a:avLst/>
            </a:prstGeom>
            <a:gradFill flip="none" rotWithShape="1">
              <a:gsLst>
                <a:gs pos="0">
                  <a:srgbClr val="42BBBF"/>
                </a:gs>
                <a:gs pos="97000">
                  <a:srgbClr val="389FA2"/>
                </a:gs>
              </a:gsLst>
              <a:lin ang="2700000" scaled="1"/>
              <a:tileRect/>
            </a:gradFill>
            <a:ln>
              <a:solidFill>
                <a:srgbClr val="67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6509F1-4178-4880-B54B-BDB52CBA06D5}"/>
                </a:ext>
              </a:extLst>
            </p:cNvPr>
            <p:cNvSpPr txBox="1"/>
            <p:nvPr/>
          </p:nvSpPr>
          <p:spPr>
            <a:xfrm>
              <a:off x="573436" y="11110148"/>
              <a:ext cx="1506535" cy="82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Reference</a:t>
              </a:r>
              <a:endParaRPr lang="ko-KR" altLang="en-US" sz="60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CACCD48-5F81-3B93-E02E-F04CC839D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161" y="8606492"/>
            <a:ext cx="13131933" cy="40194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C83CB8-E7AC-CACA-1B33-094ADA4BC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53" y="12386434"/>
            <a:ext cx="13064259" cy="46384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D7B1E21-D43C-F377-3A28-81712CAC0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165" y="19317651"/>
            <a:ext cx="14629606" cy="7968102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7A83F45-27E1-C4BC-C56B-AABFBC4A1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3530" y="18659507"/>
            <a:ext cx="8455260" cy="3545004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CB4F2F6A-78B0-A247-A43B-D9039E90B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6073" y="22544799"/>
            <a:ext cx="9897048" cy="4677124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440168CF-30B9-9D17-864F-F9226AD7FD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970" r="51595" b="19016"/>
          <a:stretch/>
        </p:blipFill>
        <p:spPr>
          <a:xfrm>
            <a:off x="17840635" y="27461328"/>
            <a:ext cx="5034496" cy="21728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CF21C89-563E-3CCF-9FDE-F358737CBE8B}"/>
              </a:ext>
            </a:extLst>
          </p:cNvPr>
          <p:cNvSpPr txBox="1"/>
          <p:nvPr/>
        </p:nvSpPr>
        <p:spPr>
          <a:xfrm>
            <a:off x="24418612" y="18736504"/>
            <a:ext cx="5047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waveforms of RBL 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precharge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circuit.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D45946-9674-C2A6-2965-022A272C65A3}"/>
                  </a:ext>
                </a:extLst>
              </p:cNvPr>
              <p:cNvSpPr txBox="1"/>
              <p:nvPr/>
            </p:nvSpPr>
            <p:spPr>
              <a:xfrm>
                <a:off x="24418612" y="22700726"/>
                <a:ext cx="50478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Operational waveforms of RBL buffer for developing RBL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𝒘</m:t>
                        </m:r>
                      </m:e>
                      <m:sub>
                        <m: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ko-KR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ko-KR" alt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D45946-9674-C2A6-2965-022A272C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612" y="22700726"/>
                <a:ext cx="5047826" cy="2308324"/>
              </a:xfrm>
              <a:prstGeom prst="rect">
                <a:avLst/>
              </a:prstGeom>
              <a:blipFill>
                <a:blip r:embed="rId8"/>
                <a:stretch>
                  <a:fillRect l="-3744" t="-4222" r="-362" b="-89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A1945894-444A-564B-243F-7DAE6855E432}"/>
              </a:ext>
            </a:extLst>
          </p:cNvPr>
          <p:cNvSpPr txBox="1"/>
          <p:nvPr/>
        </p:nvSpPr>
        <p:spPr>
          <a:xfrm>
            <a:off x="16858561" y="273994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30A8AD-F713-3300-0FAE-40950C198EC1}"/>
              </a:ext>
            </a:extLst>
          </p:cNvPr>
          <p:cNvSpPr txBox="1"/>
          <p:nvPr/>
        </p:nvSpPr>
        <p:spPr>
          <a:xfrm>
            <a:off x="23543209" y="2739219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E4DD7B-12C3-0D06-364F-933FCAFBA925}"/>
              </a:ext>
            </a:extLst>
          </p:cNvPr>
          <p:cNvSpPr txBox="1"/>
          <p:nvPr/>
        </p:nvSpPr>
        <p:spPr>
          <a:xfrm>
            <a:off x="16725359" y="30527344"/>
            <a:ext cx="12823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(a) Operational</a:t>
            </a:r>
            <a:r>
              <a:rPr lang="ko-K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waveforms of the CIM for 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precharge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operation and (b) the 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precharged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BL distribution comparison of the proposed CIM and the structure of [2].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CB65CB6F-22B0-FEFE-8BF9-DD377ED547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178" t="5208"/>
          <a:stretch/>
        </p:blipFill>
        <p:spPr>
          <a:xfrm>
            <a:off x="24418612" y="27276931"/>
            <a:ext cx="4349633" cy="31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5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437</Words>
  <Application>Microsoft Office PowerPoint</Application>
  <PresentationFormat>사용자 지정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KoPubWorld돋움체 Bold</vt:lpstr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Daniel Park</cp:lastModifiedBy>
  <cp:revision>90</cp:revision>
  <dcterms:created xsi:type="dcterms:W3CDTF">2018-03-08T06:02:33Z</dcterms:created>
  <dcterms:modified xsi:type="dcterms:W3CDTF">2022-06-16T07:05:38Z</dcterms:modified>
</cp:coreProperties>
</file>